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9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58" r:id="rId11"/>
    <p:sldId id="265" r:id="rId12"/>
    <p:sldId id="266" r:id="rId13"/>
    <p:sldId id="267" r:id="rId14"/>
    <p:sldId id="282" r:id="rId15"/>
    <p:sldId id="283" r:id="rId16"/>
    <p:sldId id="269" r:id="rId17"/>
    <p:sldId id="270" r:id="rId18"/>
    <p:sldId id="277" r:id="rId19"/>
    <p:sldId id="273" r:id="rId20"/>
    <p:sldId id="274" r:id="rId21"/>
    <p:sldId id="275" r:id="rId22"/>
    <p:sldId id="280" r:id="rId23"/>
    <p:sldId id="279" r:id="rId24"/>
    <p:sldId id="387" r:id="rId25"/>
    <p:sldId id="388" r:id="rId26"/>
    <p:sldId id="389" r:id="rId27"/>
    <p:sldId id="390" r:id="rId28"/>
    <p:sldId id="393" r:id="rId29"/>
    <p:sldId id="394" r:id="rId30"/>
    <p:sldId id="396" r:id="rId31"/>
    <p:sldId id="281" r:id="rId32"/>
    <p:sldId id="284" r:id="rId33"/>
    <p:sldId id="286" r:id="rId34"/>
    <p:sldId id="287" r:id="rId35"/>
    <p:sldId id="288" r:id="rId36"/>
    <p:sldId id="289" r:id="rId37"/>
    <p:sldId id="395" r:id="rId38"/>
    <p:sldId id="290" r:id="rId39"/>
    <p:sldId id="292" r:id="rId40"/>
    <p:sldId id="296" r:id="rId41"/>
    <p:sldId id="297" r:id="rId42"/>
    <p:sldId id="298" r:id="rId43"/>
    <p:sldId id="299" r:id="rId44"/>
    <p:sldId id="300" r:id="rId45"/>
    <p:sldId id="305" r:id="rId46"/>
    <p:sldId id="307" r:id="rId47"/>
    <p:sldId id="376" r:id="rId48"/>
    <p:sldId id="308" r:id="rId49"/>
    <p:sldId id="309" r:id="rId50"/>
    <p:sldId id="312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13" r:id="rId61"/>
    <p:sldId id="314" r:id="rId62"/>
    <p:sldId id="322" r:id="rId63"/>
    <p:sldId id="321" r:id="rId64"/>
    <p:sldId id="361" r:id="rId65"/>
    <p:sldId id="362" r:id="rId66"/>
    <p:sldId id="363" r:id="rId67"/>
    <p:sldId id="365" r:id="rId68"/>
    <p:sldId id="367" r:id="rId69"/>
    <p:sldId id="368" r:id="rId70"/>
    <p:sldId id="370" r:id="rId71"/>
    <p:sldId id="371" r:id="rId72"/>
    <p:sldId id="373" r:id="rId73"/>
    <p:sldId id="374" r:id="rId74"/>
    <p:sldId id="375" r:id="rId75"/>
    <p:sldId id="366" r:id="rId76"/>
    <p:sldId id="323" r:id="rId77"/>
    <p:sldId id="325" r:id="rId78"/>
    <p:sldId id="327" r:id="rId79"/>
    <p:sldId id="328" r:id="rId80"/>
    <p:sldId id="329" r:id="rId81"/>
    <p:sldId id="330" r:id="rId82"/>
    <p:sldId id="334" r:id="rId83"/>
    <p:sldId id="331" r:id="rId84"/>
    <p:sldId id="332" r:id="rId85"/>
    <p:sldId id="333" r:id="rId86"/>
    <p:sldId id="32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57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4" r:id="rId105"/>
    <p:sldId id="35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  <p14:sldId id="397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Lecture 8" id="{84CBEC8F-6E78-2F4A-AE08-C52398D4DC61}">
          <p14:sldIdLst>
            <p14:sldId id="323"/>
            <p14:sldId id="325"/>
            <p14:sldId id="327"/>
            <p14:sldId id="328"/>
            <p14:sldId id="329"/>
            <p14:sldId id="330"/>
            <p14:sldId id="334"/>
            <p14:sldId id="331"/>
            <p14:sldId id="332"/>
            <p14:sldId id="333"/>
          </p14:sldIdLst>
        </p14:section>
        <p14:section name="Lecture 9" id="{DE3C7A87-12B7-E445-ACBB-3AD3762153EF}">
          <p14:sldIdLst>
            <p14:sldId id="32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7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1"/>
  </p:normalViewPr>
  <p:slideViewPr>
    <p:cSldViewPr snapToGrid="0" snapToObjects="1">
      <p:cViewPr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15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16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17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18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23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27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29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5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992" y="0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992" y="8686404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93" tIns="0" rIns="18993" bIns="0" anchor="b">
            <a:prstTxWarp prst="textNoShape">
              <a:avLst/>
            </a:prstTxWarp>
          </a:bodyPr>
          <a:lstStyle/>
          <a:p>
            <a:pPr algn="r" defTabSz="914822"/>
            <a:r>
              <a:rPr lang="en-US" sz="1000" i="1" dirty="0">
                <a:solidFill>
                  <a:prstClr val="black"/>
                </a:solidFill>
                <a:latin typeface="Book Antiqua" charset="0"/>
              </a:rPr>
              <a:t>7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8686404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0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5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59730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5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7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8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11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145 Midterm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Best Of Collection (Master Tracks), Vol. 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1" y="5257800"/>
            <a:ext cx="1758950" cy="600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242" y="5327023"/>
            <a:ext cx="386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= requested on piazza (@585)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13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16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18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dirty="0"/>
              <a:t>for doing the surveys!</a:t>
            </a:r>
          </a:p>
          <a:p>
            <a:endParaRPr lang="en-US" dirty="0" smtClean="0"/>
          </a:p>
          <a:p>
            <a:r>
              <a:rPr lang="en-US" dirty="0" smtClean="0"/>
              <a:t>Updates </a:t>
            </a:r>
            <a:r>
              <a:rPr lang="en-US" dirty="0"/>
              <a:t>from online survey in (@696)</a:t>
            </a:r>
          </a:p>
          <a:p>
            <a:endParaRPr lang="en-US" b="1" dirty="0" smtClean="0"/>
          </a:p>
          <a:p>
            <a:r>
              <a:rPr lang="en-US" b="1" dirty="0" smtClean="0"/>
              <a:t>Highlights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activities (spotted by the Stephanie and Alex),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feedback on HWs (we can do better!)</a:t>
            </a:r>
          </a:p>
          <a:p>
            <a:pPr lvl="1"/>
            <a:r>
              <a:rPr lang="en-US" dirty="0" smtClean="0"/>
              <a:t>SCPD </a:t>
            </a:r>
            <a:r>
              <a:rPr lang="en-US" dirty="0"/>
              <a:t>accessibility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0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22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60584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condition 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in S 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24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26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mtClean="0"/>
              <a:t>Can test for NULL explicitly:</a:t>
            </a:r>
          </a:p>
          <a:p>
            <a:pPr lvl="1"/>
            <a:r>
              <a:rPr lang="en-US" smtClean="0"/>
              <a:t>x IS NULL</a:t>
            </a:r>
          </a:p>
          <a:p>
            <a:pPr lvl="1"/>
            <a:r>
              <a:rPr lang="en-US" smtClean="0"/>
              <a:t>x IS NOT NULL</a:t>
            </a:r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27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49" idx="3"/>
            <a:endCxn id="52" idx="2"/>
          </p:cNvCxnSpPr>
          <p:nvPr/>
        </p:nvCxnSpPr>
        <p:spPr>
          <a:xfrm flipV="1">
            <a:off x="4075336" y="3647300"/>
            <a:ext cx="382364" cy="34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H="1" flipV="1">
            <a:off x="5331068" y="4969609"/>
            <a:ext cx="399562" cy="3331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4745891" y="4432300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2448566" y="3193562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Bids</a:t>
            </a: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4457700" y="3378646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847386" y="3505158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49" idx="1"/>
          </p:cNvCxnSpPr>
          <p:nvPr/>
        </p:nvCxnSpPr>
        <p:spPr>
          <a:xfrm flipV="1">
            <a:off x="2017740" y="3650762"/>
            <a:ext cx="430826" cy="1230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9" idx="2"/>
          </p:cNvCxnSpPr>
          <p:nvPr/>
        </p:nvCxnSpPr>
        <p:spPr>
          <a:xfrm flipH="1" flipV="1">
            <a:off x="3261951" y="4107962"/>
            <a:ext cx="1780926" cy="11576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H="1" flipV="1">
            <a:off x="3129968" y="2479388"/>
            <a:ext cx="131983" cy="7141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730344" y="75849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325472" y="74222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340396" y="107599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449356" y="2564869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1034533" y="2161888"/>
            <a:ext cx="952435" cy="4029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925573" y="1613303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315521" y="1295803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3129968" y="1279529"/>
            <a:ext cx="780681" cy="564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86968" y="184438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4272967" y="2161888"/>
            <a:ext cx="2357309" cy="6716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</a:t>
            </a:r>
            <a:r>
              <a:rPr lang="en-US" sz="2400" smtClean="0">
                <a:latin typeface="+mj-lt"/>
              </a:rPr>
              <a:t>normal forms…</a:t>
            </a:r>
            <a:endParaRPr lang="en-US" sz="240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5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Boyce-Codd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X,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6673" y="4910346"/>
                <a:ext cx="795865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dirty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6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</a:t>
            </a:r>
            <a:r>
              <a:rPr lang="en-US" sz="2400" dirty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29" y="639873"/>
            <a:ext cx="1758950" cy="6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of the computer: Disk vs. RAM, local vs. global</a:t>
            </a:r>
          </a:p>
          <a:p>
            <a:endParaRPr lang="en-US" dirty="0" smtClean="0"/>
          </a:p>
          <a:p>
            <a:r>
              <a:rPr lang="en-US" dirty="0" smtClean="0"/>
              <a:t>Transactions (TXNs)</a:t>
            </a:r>
          </a:p>
          <a:p>
            <a:endParaRPr lang="en-US" i="1" dirty="0"/>
          </a:p>
          <a:p>
            <a:r>
              <a:rPr lang="en-US" dirty="0" smtClean="0"/>
              <a:t>ACID</a:t>
            </a:r>
          </a:p>
          <a:p>
            <a:endParaRPr lang="en-US" dirty="0" smtClean="0"/>
          </a:p>
          <a:p>
            <a:r>
              <a:rPr lang="en-US" dirty="0" smtClean="0"/>
              <a:t>Logging for Atomicity &amp; Durability</a:t>
            </a:r>
          </a:p>
          <a:p>
            <a:pPr lvl="1"/>
            <a:r>
              <a:rPr lang="en-US" dirty="0" smtClean="0"/>
              <a:t>Write-ahead logging (WAL)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/>
              <a:t> </a:t>
            </a:r>
            <a:r>
              <a:rPr lang="en-US" dirty="0" smtClean="0"/>
              <a:t>Sequential access</a:t>
            </a:r>
          </a:p>
          <a:p>
            <a:pPr lvl="1"/>
            <a:r>
              <a:rPr lang="en-US" dirty="0" smtClean="0"/>
              <a:t>(although fast sequential reads)</a:t>
            </a:r>
          </a:p>
          <a:p>
            <a:pPr lvl="1"/>
            <a:endParaRPr lang="en-US" u="sng" dirty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77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8" name="Rectangle 6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5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Our model: Three Types of Regions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656443" cy="5032375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Local: </a:t>
            </a:r>
            <a:r>
              <a:rPr lang="en-US" dirty="0" smtClean="0"/>
              <a:t> In our model each process in a DBMS has its own local memory, where it stores values that only it “sees”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Global:  </a:t>
            </a:r>
            <a:r>
              <a:rPr lang="en-US" dirty="0" smtClean="0"/>
              <a:t>Each process can read from / write to shared data in main memory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Disk:  </a:t>
            </a:r>
            <a:r>
              <a:rPr lang="en-US" dirty="0" smtClean="0"/>
              <a:t>Global memory can read from / flush to disk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Log: </a:t>
            </a:r>
            <a:r>
              <a:rPr lang="en-US" i="1" dirty="0" smtClean="0"/>
              <a:t>Assume on stable disk storage- spans both main memory and disk…</a:t>
            </a:r>
            <a:endParaRPr lang="en-US" b="1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87408" y="1027905"/>
          <a:ext cx="3233531" cy="24651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1224"/>
                <a:gridCol w="832104"/>
                <a:gridCol w="1360203"/>
              </a:tblGrid>
              <a:tr h="62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5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Memory (RAM)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26368" y="4982207"/>
            <a:ext cx="311426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“Flushing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to disk” = writing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smtClean="0">
                <a:latin typeface="+mj-lt"/>
              </a:rPr>
              <a:t>disk + </a:t>
            </a:r>
            <a:r>
              <a:rPr lang="en-US" sz="2400" dirty="0" smtClean="0">
                <a:latin typeface="+mj-lt"/>
              </a:rPr>
              <a:t>erasing (“evicting”) from main memory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5053" y="182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1</a:t>
            </a:r>
            <a:endParaRPr lang="en-US" sz="2800" b="1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493" y="1821376"/>
            <a:ext cx="37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493" y="2751234"/>
            <a:ext cx="51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2987" y="3899646"/>
            <a:ext cx="29779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Log </a:t>
            </a:r>
            <a:r>
              <a:rPr lang="en-US" sz="2400" dirty="0" smtClean="0">
                <a:latin typeface="+mj-lt"/>
              </a:rPr>
              <a:t>is a </a:t>
            </a:r>
            <a:r>
              <a:rPr lang="en-US" sz="2400" i="1" dirty="0" smtClean="0">
                <a:latin typeface="+mj-lt"/>
              </a:rPr>
              <a:t>sequence</a:t>
            </a:r>
            <a:r>
              <a:rPr lang="en-US" sz="2400" dirty="0" smtClean="0">
                <a:latin typeface="+mj-lt"/>
              </a:rPr>
              <a:t> from main memory -&gt; disk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5127" y="1821376"/>
            <a:ext cx="466875" cy="1342917"/>
            <a:chOff x="11265127" y="1821376"/>
            <a:chExt cx="466875" cy="1342917"/>
          </a:xfrm>
        </p:grpSpPr>
        <p:sp>
          <p:nvSpPr>
            <p:cNvPr id="16" name="TextBox 15"/>
            <p:cNvSpPr txBox="1"/>
            <p:nvPr/>
          </p:nvSpPr>
          <p:spPr>
            <a:xfrm>
              <a:off x="11265127" y="1821376"/>
              <a:ext cx="466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latin typeface="+mj-lt"/>
                </a:rPr>
                <a:t>4</a:t>
              </a:r>
              <a:endParaRPr lang="en-US" sz="2800" b="1" i="1" dirty="0">
                <a:latin typeface="+mj-lt"/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306289" y="2338175"/>
              <a:ext cx="298204" cy="82611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2" grpId="0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Basic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10163"/>
            <a:ext cx="7020339" cy="235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A </a:t>
            </a:r>
            <a:r>
              <a:rPr lang="en-US" sz="3600" b="1" u="sng" dirty="0">
                <a:latin typeface="+mj-lt"/>
              </a:rPr>
              <a:t>transaction </a:t>
            </a:r>
            <a:r>
              <a:rPr lang="en-US" sz="3600" b="1" u="sng" dirty="0" smtClean="0">
                <a:latin typeface="+mj-lt"/>
              </a:rPr>
              <a:t>(“TXN”) </a:t>
            </a:r>
            <a:r>
              <a:rPr lang="en-US" sz="3600" dirty="0">
                <a:latin typeface="+mj-lt"/>
              </a:rPr>
              <a:t>is </a:t>
            </a:r>
            <a:r>
              <a:rPr lang="en-US" sz="3600" dirty="0" smtClean="0">
                <a:latin typeface="+mj-lt"/>
              </a:rPr>
              <a:t>a sequence of one or more </a:t>
            </a:r>
            <a:r>
              <a:rPr lang="en-US" sz="3600" b="1" i="1" dirty="0" smtClean="0">
                <a:latin typeface="+mj-lt"/>
              </a:rPr>
              <a:t>operations</a:t>
            </a:r>
            <a:r>
              <a:rPr lang="en-US" sz="3600" dirty="0" smtClean="0">
                <a:latin typeface="+mj-lt"/>
              </a:rPr>
              <a:t> (reads or writes) which reflects </a:t>
            </a:r>
            <a:r>
              <a:rPr lang="en-US" sz="3600" b="1" i="1" dirty="0" smtClean="0">
                <a:latin typeface="+mj-lt"/>
              </a:rPr>
              <a:t>a single real-world transition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10622" y="4416642"/>
            <a:ext cx="5570756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START TRANSACTION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UPDATE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Price = Price – 1.99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= ‘Gizmo’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COMMIT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5177" y="1710163"/>
            <a:ext cx="330259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 the real world, a TXN either happened completely or not at all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8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1272-E65E-2F47-A732-A2A079177C44}" type="slidenum">
              <a:rPr lang="en-US"/>
              <a:pPr/>
              <a:t>80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</a:t>
            </a:r>
            <a:r>
              <a:rPr lang="en-US" dirty="0" smtClean="0"/>
              <a:t>Properties: ACID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tomic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State shows either all the effects of </a:t>
            </a:r>
            <a:r>
              <a:rPr lang="en-US" dirty="0" err="1"/>
              <a:t>txn</a:t>
            </a:r>
            <a:r>
              <a:rPr lang="en-US" dirty="0"/>
              <a:t>, or none of them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onsistent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Txn</a:t>
            </a:r>
            <a:r>
              <a:rPr lang="en-US" dirty="0"/>
              <a:t> moves from a state where integrity holds, to another where integrity holds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solated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Effect of </a:t>
            </a:r>
            <a:r>
              <a:rPr lang="en-US" dirty="0" err="1"/>
              <a:t>txns</a:t>
            </a:r>
            <a:r>
              <a:rPr lang="en-US" dirty="0"/>
              <a:t> is the same as </a:t>
            </a:r>
            <a:r>
              <a:rPr lang="en-US" dirty="0" err="1"/>
              <a:t>txns</a:t>
            </a:r>
            <a:r>
              <a:rPr lang="en-US" dirty="0"/>
              <a:t> running one after another (</a:t>
            </a:r>
            <a:r>
              <a:rPr lang="en-US" dirty="0" err="1"/>
              <a:t>ie</a:t>
            </a:r>
            <a:r>
              <a:rPr lang="en-US" dirty="0"/>
              <a:t> looks like batch mode)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urable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Once a </a:t>
            </a:r>
            <a:r>
              <a:rPr lang="en-US" dirty="0" err="1"/>
              <a:t>txn</a:t>
            </a:r>
            <a:r>
              <a:rPr lang="en-US" dirty="0"/>
              <a:t> has committed, its effects remain in the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5355" y="6019512"/>
            <a:ext cx="624129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ACID is/was source of great debate!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8942" cy="1325563"/>
          </a:xfrm>
        </p:spPr>
        <p:txBody>
          <a:bodyPr/>
          <a:lstStyle/>
          <a:p>
            <a:r>
              <a:rPr lang="en-US" dirty="0" smtClean="0"/>
              <a:t>Goal of LOGGING: Ensuring Atomicity &amp; Durability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753"/>
            <a:ext cx="6223782" cy="1845269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A</a:t>
            </a:r>
            <a:r>
              <a:rPr lang="en-US" dirty="0" smtClean="0"/>
              <a:t>tomicity:</a:t>
            </a:r>
          </a:p>
          <a:p>
            <a:pPr lvl="1"/>
            <a:r>
              <a:rPr lang="en-US" dirty="0" smtClean="0"/>
              <a:t>TXNs should either happen completely or not at all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abort / crash during TXN, </a:t>
            </a:r>
            <a:r>
              <a:rPr lang="en-US" i="1" dirty="0" smtClean="0"/>
              <a:t>no</a:t>
            </a:r>
            <a:r>
              <a:rPr lang="en-US" dirty="0" smtClean="0"/>
              <a:t> effects should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14938" y="124185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+mj-lt"/>
              </a:rPr>
              <a:t>A</a:t>
            </a:r>
            <a:r>
              <a:rPr lang="en-US" sz="3200" dirty="0" smtClean="0">
                <a:latin typeface="+mj-lt"/>
              </a:rPr>
              <a:t>CI</a:t>
            </a:r>
            <a:r>
              <a:rPr lang="en-US" sz="3200" b="1" u="sng" dirty="0" smtClean="0">
                <a:latin typeface="+mj-lt"/>
              </a:rPr>
              <a:t>D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37231" y="2082247"/>
            <a:ext cx="3502855" cy="883696"/>
            <a:chOff x="7737231" y="1772118"/>
            <a:chExt cx="3502855" cy="883696"/>
          </a:xfrm>
        </p:grpSpPr>
        <p:sp>
          <p:nvSpPr>
            <p:cNvPr id="9" name="Rectangle 8"/>
            <p:cNvSpPr/>
            <p:nvPr/>
          </p:nvSpPr>
          <p:spPr>
            <a:xfrm>
              <a:off x="7737231" y="2233783"/>
              <a:ext cx="3502855" cy="4220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231" y="1772118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1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3164" y="4200515"/>
            <a:ext cx="2278965" cy="883696"/>
            <a:chOff x="7723164" y="3890386"/>
            <a:chExt cx="2278965" cy="883696"/>
          </a:xfrm>
        </p:grpSpPr>
        <p:sp>
          <p:nvSpPr>
            <p:cNvPr id="10" name="Rectangle 9"/>
            <p:cNvSpPr/>
            <p:nvPr/>
          </p:nvSpPr>
          <p:spPr>
            <a:xfrm>
              <a:off x="7723164" y="4352051"/>
              <a:ext cx="2278965" cy="422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7231" y="3890386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2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23164" y="3021508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No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37231" y="5165049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All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097186" y="2137023"/>
            <a:ext cx="2031609" cy="3444793"/>
            <a:chOff x="10136944" y="1825625"/>
            <a:chExt cx="2031609" cy="344479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136944" y="1825625"/>
              <a:ext cx="0" cy="34447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136944" y="1842557"/>
              <a:ext cx="203160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Crash / abort</a:t>
              </a:r>
              <a:endParaRPr lang="en-US" sz="2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4337395"/>
            <a:ext cx="6223782" cy="17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/>
              <a:t>D</a:t>
            </a:r>
            <a:r>
              <a:rPr lang="en-US" smtClean="0"/>
              <a:t>urability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DBMS stops running, changes due to completed TXNs should all persist</a:t>
            </a:r>
          </a:p>
          <a:p>
            <a:pPr lvl="1"/>
            <a:r>
              <a:rPr lang="en-US" i="1" dirty="0" smtClean="0"/>
              <a:t>Just store on stable disk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/>
      <p:bldP spid="18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Basic Idea</a:t>
            </a:r>
            <a:r>
              <a:rPr lang="en-US" dirty="0" smtClean="0"/>
              <a:t>: (Physical) </a:t>
            </a:r>
            <a:r>
              <a:rPr lang="en-US" dirty="0"/>
              <a:t>Logging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2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Record </a:t>
            </a:r>
            <a:r>
              <a:rPr lang="en-US" dirty="0" smtClean="0"/>
              <a:t>UNDO information for every update!</a:t>
            </a:r>
            <a:endParaRPr lang="en-US" dirty="0"/>
          </a:p>
          <a:p>
            <a:pPr lvl="1"/>
            <a:r>
              <a:rPr lang="en-US" sz="2800" dirty="0"/>
              <a:t>Sequential writes to </a:t>
            </a:r>
            <a:r>
              <a:rPr lang="en-US" sz="2800" dirty="0" smtClean="0"/>
              <a:t>log</a:t>
            </a:r>
            <a:endParaRPr lang="en-US" sz="2800" dirty="0"/>
          </a:p>
          <a:p>
            <a:pPr lvl="1"/>
            <a:r>
              <a:rPr lang="en-US" sz="2800" dirty="0"/>
              <a:t>Minimal info (diff) written to </a:t>
            </a:r>
            <a:r>
              <a:rPr lang="en-US" sz="2800" dirty="0" smtClean="0"/>
              <a:t>log</a:t>
            </a:r>
          </a:p>
          <a:p>
            <a:pPr lvl="1"/>
            <a:endParaRPr lang="en-US" sz="2800" i="1" dirty="0"/>
          </a:p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consists of </a:t>
            </a:r>
            <a:r>
              <a:rPr lang="en-US" b="1" dirty="0" smtClean="0"/>
              <a:t>an </a:t>
            </a:r>
            <a:r>
              <a:rPr lang="en-US" b="1" dirty="0"/>
              <a:t>ordered list of </a:t>
            </a:r>
            <a:r>
              <a:rPr lang="en-US" b="1" dirty="0" smtClean="0"/>
              <a:t>actions</a:t>
            </a:r>
            <a:endParaRPr lang="en-US" b="1" dirty="0"/>
          </a:p>
          <a:p>
            <a:pPr lvl="1"/>
            <a:r>
              <a:rPr lang="en-US" sz="2800" dirty="0"/>
              <a:t>Log record contains: </a:t>
            </a:r>
          </a:p>
          <a:p>
            <a:pPr lvl="2"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&lt;XID, location, old data, new data&gt;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1562" y="5663625"/>
            <a:ext cx="712887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This is sufficient </a:t>
            </a:r>
            <a:r>
              <a:rPr lang="en-US" sz="3200" dirty="0">
                <a:latin typeface="+mj-lt"/>
              </a:rPr>
              <a:t>to UNDO any transaction!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62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2438" y="2543679"/>
            <a:ext cx="2705771" cy="695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0" name="Oval 9"/>
          <p:cNvSpPr/>
          <p:nvPr/>
        </p:nvSpPr>
        <p:spPr>
          <a:xfrm>
            <a:off x="2165682" y="2637258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sp>
        <p:nvSpPr>
          <p:cNvPr id="14" name="Oval 13"/>
          <p:cNvSpPr/>
          <p:nvPr/>
        </p:nvSpPr>
        <p:spPr>
          <a:xfrm>
            <a:off x="2165682" y="3364500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B=5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>
            <a:endCxn id="10" idx="2"/>
          </p:cNvCxnSpPr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5389" y="1880356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787 0.3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4" grpId="0" animBg="1"/>
      <p:bldP spid="25" grpId="0" animBg="1"/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0960" y="4419292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7712" y="5504783"/>
            <a:ext cx="261939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USE THE LOG!</a:t>
            </a:r>
            <a:endParaRPr lang="en-US" sz="32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83164" y="5217362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0" name="Rectangle 2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C 0.00247 -0.00023 0.00286 0.00186 -0.00677 -0.00393 C -0.01055 -0.00625 -0.0099 -0.00694 -0.01354 -0.0081 C -0.0155 -0.00856 -0.01758 -0.00856 -0.01953 -0.00925 C -0.02162 -0.00995 -0.02357 -0.01088 -0.02552 -0.01203 C -0.0263 -0.0125 -0.02696 -0.01296 -0.02774 -0.01342 C -0.0293 -0.01388 -0.03073 -0.01412 -0.03229 -0.01458 C -0.03425 -0.0155 -0.03633 -0.0162 -0.03828 -0.01736 C -0.03906 -0.01782 -0.03972 -0.01851 -0.0405 -0.01875 C -0.04245 -0.01921 -0.04453 -0.01944 -0.04649 -0.0199 C -0.04857 -0.0206 -0.05065 -0.02222 -0.05248 -0.02268 C -0.05456 -0.02314 -0.0569 -0.02338 -0.05847 -0.02407 C -0.06107 -0.02476 -0.06641 -0.02662 -0.06641 -0.02638 C -0.06706 -0.02754 -0.06797 -0.0287 -0.06953 -0.02939 C -0.07018 -0.03009 -0.07149 -0.03009 -0.07279 -0.03055 C -0.08229 -0.03449 -0.06823 -0.02939 -0.07956 -0.03333 C -0.08203 -0.03634 -0.08216 -0.0368 -0.08555 -0.03865 C -0.08672 -0.03935 -0.08828 -0.03935 -0.08932 -0.04004 C -0.0918 -0.04143 -0.09453 -0.04328 -0.09675 -0.04537 C -0.09883 -0.04699 -0.10065 -0.04976 -0.10274 -0.05069 C -0.10378 -0.05115 -0.10482 -0.05138 -0.10573 -0.05208 C -0.10677 -0.05277 -0.10781 -0.0537 -0.10873 -0.05463 C -0.10951 -0.05555 -0.11016 -0.05671 -0.11107 -0.0574 C -0.11224 -0.0581 -0.11354 -0.0581 -0.11472 -0.05856 C -0.1155 -0.05949 -0.11628 -0.06064 -0.11706 -0.06134 C -0.12031 -0.06435 -0.12097 -0.06412 -0.12448 -0.06527 C -0.12852 -0.0699 -0.12487 -0.06643 -0.12982 -0.06921 C -0.13099 -0.07013 -0.13229 -0.07129 -0.13347 -0.07199 C -0.13451 -0.07245 -0.13763 -0.07361 -0.1388 -0.07476 C -0.14037 -0.07615 -0.1418 -0.07824 -0.14323 -0.08009 C -0.14401 -0.08078 -0.14466 -0.08217 -0.14557 -0.08263 C -0.14675 -0.08356 -0.14805 -0.08425 -0.14922 -0.08541 C -0.1513 -0.08703 -0.15326 -0.08912 -0.15534 -0.09074 C -0.15651 -0.09143 -0.15781 -0.09236 -0.15899 -0.09328 C -0.16107 -0.0949 -0.16289 -0.09722 -0.16498 -0.09861 C -0.16628 -0.09953 -0.16758 -0.10046 -0.16875 -0.10138 C -0.17123 -0.103 -0.17487 -0.10463 -0.17709 -0.10532 C -0.17826 -0.10578 -0.17956 -0.10648 -0.18073 -0.10671 C -0.1875 -0.10787 -0.19427 -0.1081 -0.20104 -0.10925 L -0.20781 -0.11064 L -0.24076 -0.10925 C -0.24232 -0.10925 -0.24375 -0.10856 -0.24531 -0.1081 C -0.24688 -0.1074 -0.24974 -0.10532 -0.24974 -0.10509 C -0.25078 -0.10393 -0.25182 -0.10254 -0.25274 -0.10138 C -0.25352 -0.10046 -0.25443 -0.1 -0.25508 -0.09861 C -0.25547 -0.09745 -0.25547 -0.09606 -0.25573 -0.09467 C -0.25547 -0.09328 -0.2556 -0.09166 -0.25508 -0.09074 C -0.25274 -0.08657 -0.25052 -0.08611 -0.24753 -0.08541 C -0.24584 -0.08472 -0.24401 -0.08449 -0.24232 -0.08402 C -0.23776 -0.08449 -0.23321 -0.08425 -0.22878 -0.08541 C -0.22669 -0.08588 -0.22357 -0.08935 -0.22201 -0.09189 C -0.21927 -0.09675 -0.22044 -0.09675 -0.21823 -0.10138 C -0.21341 -0.11157 -0.21823 -0.0993 -0.21459 -0.10925 C -0.21367 -0.11851 -0.21302 -0.12129 -0.21459 -0.13194 C -0.21498 -0.13541 -0.21823 -0.14213 -0.21979 -0.14398 C -0.22084 -0.14537 -0.22227 -0.1456 -0.22357 -0.14675 C -0.22487 -0.14791 -0.22604 -0.1493 -0.22722 -0.15069 C -0.22878 -0.15208 -0.23034 -0.15324 -0.23177 -0.15463 C -0.23307 -0.15578 -0.23425 -0.15763 -0.23555 -0.15856 C -0.23724 -0.15995 -0.23906 -0.16018 -0.24076 -0.16134 C -0.24336 -0.16296 -0.24557 -0.16574 -0.24831 -0.16666 C -0.25404 -0.16875 -0.25078 -0.16759 -0.25807 -0.16921 C -0.26354 -0.16898 -0.26901 -0.16875 -0.27448 -0.16805 C -0.27552 -0.16782 -0.27656 -0.16713 -0.27748 -0.16666 C -0.27904 -0.16574 -0.28073 -0.1655 -0.28203 -0.16388 C -0.28776 -0.15717 -0.28529 -0.16088 -0.28959 -0.15324 C -0.28985 -0.15208 -0.28985 -0.15046 -0.29024 -0.1493 C -0.29115 -0.14699 -0.29258 -0.14513 -0.29323 -0.14259 C -0.29388 -0.14074 -0.29375 -0.13819 -0.29401 -0.13588 C -0.29453 -0.1324 -0.29557 -0.12523 -0.29557 -0.125 C -0.29505 -0.12222 -0.29518 -0.11851 -0.29401 -0.11597 C -0.29323 -0.11435 -0.29154 -0.11458 -0.29024 -0.11458 C -0.2875 -0.11458 -0.28477 -0.1155 -0.28203 -0.11597 C -0.27865 -0.11805 -0.27995 -0.1162 -0.27826 -0.12407 C -0.27774 -0.12662 -0.27682 -0.13194 -0.27682 -0.13171 C -0.27709 -0.13865 -0.27669 -0.14537 -0.27748 -0.15208 C -0.27774 -0.15416 -0.27904 -0.15555 -0.27982 -0.1574 C -0.28112 -0.16064 -0.28151 -0.16273 -0.28347 -0.16527 C -0.28438 -0.16643 -0.28555 -0.16713 -0.28659 -0.16805 C -0.28919 -0.17013 -0.29427 -0.17129 -0.29623 -0.17199 C -0.30156 -0.17384 -0.29883 -0.17291 -0.30456 -0.17453 C -0.30899 -0.1743 -0.31354 -0.1743 -0.31797 -0.17338 C -0.32214 -0.17245 -0.32279 -0.16967 -0.3263 -0.16666 C -0.32969 -0.16365 -0.32761 -0.16736 -0.33073 -0.16273 C -0.33451 -0.15717 -0.33138 -0.15972 -0.33529 -0.1574 C -0.33906 -0.14838 -0.33659 -0.15347 -0.34284 -0.14259 L -0.34505 -0.13865 C -0.34557 -0.13634 -0.34597 -0.13425 -0.34649 -0.13194 C -0.34701 -0.13009 -0.34766 -0.12847 -0.34805 -0.12662 C -0.34844 -0.125 -0.34857 -0.12314 -0.34883 -0.12129 C -0.34857 -0.11504 -0.34883 -0.10879 -0.34805 -0.10254 C -0.34779 -0.10046 -0.34662 -0.09907 -0.34584 -0.09722 C -0.34427 -0.09421 -0.34102 -0.08912 -0.33906 -0.08796 L -0.33672 -0.08657 C -0.33438 -0.08703 -0.32865 -0.08564 -0.3263 -0.09074 C -0.32552 -0.09213 -0.32526 -0.09421 -0.32474 -0.09606 C -0.32552 -0.10046 -0.32578 -0.10578 -0.32774 -0.10925 C -0.32839 -0.11041 -0.32917 -0.11134 -0.33008 -0.11203 C -0.33151 -0.11319 -0.33307 -0.11365 -0.33451 -0.11458 L -0.33672 -0.11597 C -0.3405 -0.1155 -0.34427 -0.11574 -0.34805 -0.11458 C -0.3513 -0.11365 -0.35248 -0.11157 -0.35404 -0.10671 C -0.35521 -0.10324 -0.35638 -0.09976 -0.35703 -0.09606 C -0.35886 -0.08657 -0.35768 -0.09027 -0.36003 -0.08402 C -0.36185 -0.07129 -0.36289 -0.06875 -0.36081 -0.05324 C -0.36042 -0.05023 -0.35886 -0.04791 -0.35781 -0.04537 C -0.3556 -0.04027 -0.35534 -0.03912 -0.35248 -0.03472 C -0.35156 -0.0331 -0.35052 -0.03217 -0.34948 -0.03055 C -0.34557 -0.0243 -0.34636 -0.02361 -0.34284 -0.0199 C -0.3418 -0.01898 -0.34076 -0.01828 -0.33985 -0.01736 C -0.33698 -0.01458 -0.3375 -0.01342 -0.33373 -0.01203 C -0.33177 -0.01111 -0.32982 -0.01111 -0.32774 -0.01064 C -0.32604 -0.01111 -0.32409 -0.01064 -0.32253 -0.01203 C -0.32136 -0.01296 -0.32057 -0.01828 -0.32031 -0.0199 C -0.32057 -0.02175 -0.32044 -0.02384 -0.3211 -0.02523 C -0.32149 -0.02662 -0.32253 -0.02731 -0.32331 -0.028 C -0.32656 -0.03101 -0.32722 -0.03078 -0.33073 -0.03194 C -0.3336 -0.03148 -0.33646 -0.03263 -0.33906 -0.03055 C -0.34037 -0.02963 -0.34037 -0.02592 -0.34128 -0.02407 C -0.34193 -0.02268 -0.34284 -0.02222 -0.34349 -0.02129 C -0.34401 -0.0199 -0.34466 -0.01875 -0.34505 -0.01736 C -0.34544 -0.01597 -0.34544 -0.01458 -0.34584 -0.01342 C -0.34623 -0.01111 -0.34675 -0.00879 -0.34727 -0.00671 C -0.34701 -0.00138 -0.34688 0.00394 -0.34649 0.00926 C -0.3461 0.01436 -0.34544 0.01343 -0.34349 0.01737 C -0.34297 0.01852 -0.34258 0.02014 -0.34206 0.0213 C -0.34102 0.02362 -0.33998 0.0257 -0.33906 0.02801 C -0.33854 0.03056 -0.33776 0.03542 -0.33672 0.03727 C -0.33568 0.03959 -0.33425 0.04075 -0.33307 0.0426 C -0.33229 0.04399 -0.33151 0.04514 -0.33073 0.04676 C -0.32995 0.04838 -0.32943 0.05047 -0.32852 0.05209 C -0.32722 0.05417 -0.32539 0.05533 -0.32409 0.05741 C -0.32318 0.05857 -0.32266 0.06019 -0.32175 0.06135 C -0.32084 0.0625 -0.31979 0.06297 -0.31875 0.06412 C -0.3138 0.06899 -0.31641 0.06737 -0.31133 0.07061 C -0.3086 0.07246 -0.30651 0.07362 -0.30378 0.07477 C -0.3013 0.0757 -0.29623 0.07732 -0.29623 0.07755 C -0.2918 0.07639 -0.28724 0.0757 -0.28281 0.07477 C -0.28177 0.07454 -0.28073 0.07408 -0.27982 0.07338 C -0.27891 0.07269 -0.27826 0.07176 -0.27748 0.07061 C -0.27279 0.0632 -0.27305 0.0632 -0.27005 0.05602 C -0.27031 0.05371 -0.27018 0.05139 -0.27084 0.04931 C -0.27149 0.04723 -0.27409 0.04607 -0.27526 0.04537 C -0.27604 0.04676 -0.27696 0.04792 -0.27748 0.04931 C -0.27813 0.05093 -0.27852 0.05301 -0.27904 0.05463 C -0.27943 0.05602 -0.28008 0.05741 -0.28047 0.05857 C -0.28034 0.0632 -0.28073 0.06783 -0.27982 0.072 C -0.27813 0.07871 -0.27552 0.07894 -0.27305 0.08264 C -0.27227 0.0838 -0.27162 0.08565 -0.27084 0.08658 C -0.27018 0.0875 -0.26927 0.08727 -0.26849 0.08797 C -0.26771 0.08866 -0.26706 0.09005 -0.26628 0.09075 C -0.26211 0.09445 -0.25729 0.09561 -0.25274 0.09746 C -0.24883 0.097 -0.24479 0.09676 -0.24076 0.09607 C -0.23946 0.09584 -0.23828 0.09514 -0.23698 0.09468 C -0.23568 0.09422 -0.23307 0.09306 -0.23177 0.0919 C -0.23073 0.09121 -0.22982 0.09005 -0.22878 0.08936 C -0.2237 0.08588 -0.22774 0.08982 -0.22357 0.08658 C -0.22253 0.08588 -0.22162 0.08473 -0.22057 0.08403 C -0.21979 0.08357 -0.21901 0.08334 -0.21823 0.08264 C -0.21185 0.07778 -0.21875 0.08264 -0.21224 0.07593 C -0.20781 0.07153 -0.21172 0.08033 -0.20547 0.06945 L -0.19427 0.04931 L -0.19206 0.04537 C -0.19128 0.04399 -0.19063 0.04237 -0.18972 0.04144 C -0.18776 0.03866 -0.18594 0.03565 -0.18373 0.03334 C -0.18255 0.03195 -0.18125 0.03056 -0.18008 0.0294 C -0.17904 0.02848 -0.178 0.02755 -0.17709 0.02662 C -0.1763 0.02593 -0.17552 0.02477 -0.17474 0.02408 C -0.17409 0.02338 -0.17318 0.02338 -0.17253 0.02269 C -0.16693 0.0176 -0.17071 0.02014 -0.16654 0.01598 C -0.1655 0.01505 -0.16446 0.01436 -0.16354 0.01343 C -0.16276 0.0125 -0.16211 0.01135 -0.16133 0.01065 C -0.16003 0.0095 -0.15873 0.00903 -0.15755 0.00811 C -0.15677 0.00718 -0.15612 0.00602 -0.15534 0.00533 C -0.1461 -0.00185 -0.15482 0.00602 -0.14779 0.00139 C -0.14245 -0.00231 -0.14675 -0.00231 -0.1388 -0.00393 C -0.12826 -0.00625 -0.13477 -0.00509 -0.11927 -0.00671 L -0.09297 -0.00532 L -0.0711 -0.00393 L -0.02175 -0.00254 C -0.01432 -0.00208 -0.00248 0.00024 2.08333E-6 -4.44444E-6 Z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Write-Ahead Logging (WAL)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484046" cy="5014912"/>
          </a:xfrm>
          <a:noFill/>
          <a:ln/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 smtClean="0"/>
              <a:t>DB uses </a:t>
            </a:r>
            <a:r>
              <a:rPr lang="en-US" sz="3200" b="1" dirty="0" smtClean="0"/>
              <a:t>Write</a:t>
            </a:r>
            <a:r>
              <a:rPr lang="en-US" sz="3200" b="1" dirty="0"/>
              <a:t>-Ahead </a:t>
            </a:r>
            <a:r>
              <a:rPr lang="en-US" sz="3200" b="1" dirty="0" smtClean="0"/>
              <a:t>Logging (WAL)</a:t>
            </a:r>
            <a:r>
              <a:rPr lang="en-US" sz="3200" dirty="0" smtClean="0"/>
              <a:t> Protocol</a:t>
            </a:r>
            <a:r>
              <a:rPr lang="en-US" sz="3200" dirty="0"/>
              <a:t>:</a:t>
            </a:r>
            <a:endParaRPr lang="en-US" sz="3200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force </a:t>
            </a:r>
            <a:r>
              <a:rPr lang="en-US" sz="2800" i="1" dirty="0" smtClean="0"/>
              <a:t>log </a:t>
            </a:r>
            <a:r>
              <a:rPr lang="en-US" sz="2800" i="1" dirty="0"/>
              <a:t>record</a:t>
            </a:r>
            <a:r>
              <a:rPr lang="en-US" sz="2800" dirty="0"/>
              <a:t> for an update </a:t>
            </a:r>
            <a:r>
              <a:rPr lang="en-US" sz="2800" i="1" dirty="0"/>
              <a:t>before</a:t>
            </a:r>
            <a:r>
              <a:rPr lang="en-US" sz="2800" dirty="0"/>
              <a:t> the corresponding data page </a:t>
            </a:r>
            <a:r>
              <a:rPr lang="en-US" sz="2800" dirty="0" smtClean="0"/>
              <a:t>goes </a:t>
            </a:r>
            <a:r>
              <a:rPr lang="en-US" sz="2800" dirty="0"/>
              <a:t>to </a:t>
            </a:r>
            <a:r>
              <a:rPr lang="en-US" sz="2800" dirty="0" smtClean="0"/>
              <a:t>storage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write all log records </a:t>
            </a:r>
            <a:r>
              <a:rPr lang="en-US" sz="2800" dirty="0"/>
              <a:t>for a </a:t>
            </a:r>
            <a:r>
              <a:rPr lang="en-US" sz="2800" dirty="0" smtClean="0"/>
              <a:t>TX </a:t>
            </a:r>
            <a:r>
              <a:rPr lang="en-US" sz="2800" i="1" dirty="0" smtClean="0"/>
              <a:t>before</a:t>
            </a:r>
            <a:r>
              <a:rPr lang="en-US" sz="2800" dirty="0" smtClean="0"/>
              <a:t> </a:t>
            </a:r>
            <a:r>
              <a:rPr lang="en-US" sz="2800" i="1" dirty="0" smtClean="0"/>
              <a:t>commit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322246" y="1690688"/>
            <a:ext cx="225546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Each update is logged! Why not reads?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638" y="3613368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Atomicity</a:t>
            </a:r>
            <a:endParaRPr lang="en-US" sz="3200" b="1" u="sng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3638" y="4920494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Durability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803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Concurrency with Isolation &amp; consistency</a:t>
            </a:r>
          </a:p>
          <a:p>
            <a:pPr lvl="1"/>
            <a:r>
              <a:rPr lang="en-US" dirty="0" smtClean="0"/>
              <a:t>Using TXNs…</a:t>
            </a:r>
          </a:p>
          <a:p>
            <a:endParaRPr lang="en-US" dirty="0" smtClean="0"/>
          </a:p>
          <a:p>
            <a:r>
              <a:rPr lang="en-US" dirty="0" smtClean="0"/>
              <a:t>Scheduling</a:t>
            </a:r>
          </a:p>
          <a:p>
            <a:endParaRPr lang="en-US" dirty="0"/>
          </a:p>
          <a:p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Conflict types &amp; classic anomalies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Concurrency: Isolation &amp; Consistency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999483" cy="4351338"/>
          </a:xfrm>
        </p:spPr>
        <p:txBody>
          <a:bodyPr/>
          <a:lstStyle/>
          <a:p>
            <a:r>
              <a:rPr lang="en-US" dirty="0" smtClean="0"/>
              <a:t>The DBMS must handle concurrency such that…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u="sng" dirty="0" smtClean="0"/>
              <a:t>I</a:t>
            </a:r>
            <a:r>
              <a:rPr lang="en-US" sz="2800" b="1" dirty="0" smtClean="0"/>
              <a:t>solation</a:t>
            </a:r>
            <a:r>
              <a:rPr lang="en-US" sz="2800" dirty="0" smtClean="0"/>
              <a:t> is maintained: Users must be able to execute each TXN </a:t>
            </a:r>
            <a:r>
              <a:rPr lang="en-US" sz="2800" b="1" dirty="0" smtClean="0"/>
              <a:t>as if they were the only user</a:t>
            </a:r>
          </a:p>
          <a:p>
            <a:pPr lvl="2"/>
            <a:r>
              <a:rPr lang="en-US" sz="2400" dirty="0" smtClean="0"/>
              <a:t>DBMS handles the details of </a:t>
            </a:r>
            <a:r>
              <a:rPr lang="en-US" sz="2400" i="1" dirty="0" smtClean="0"/>
              <a:t>interleaving</a:t>
            </a:r>
            <a:r>
              <a:rPr lang="en-US" sz="2400" dirty="0" smtClean="0"/>
              <a:t> various TXNs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sz="2800" b="1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b="1" u="sng" dirty="0" smtClean="0"/>
              <a:t>C</a:t>
            </a:r>
            <a:r>
              <a:rPr lang="en-US" sz="2800" b="1" dirty="0" smtClean="0"/>
              <a:t>onsistency</a:t>
            </a:r>
            <a:r>
              <a:rPr lang="en-US" sz="2800" dirty="0" smtClean="0"/>
              <a:t> is maintained: TXNs must leave the DB in a </a:t>
            </a:r>
            <a:r>
              <a:rPr lang="en-US" sz="2800" b="1" dirty="0" smtClean="0"/>
              <a:t>consistent state</a:t>
            </a:r>
          </a:p>
          <a:p>
            <a:pPr lvl="2"/>
            <a:r>
              <a:rPr lang="en-US" sz="2400" dirty="0" smtClean="0"/>
              <a:t>DBMS handles the details of enforcing integrity constraints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57693" y="261707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AC</a:t>
            </a:r>
            <a:r>
              <a:rPr lang="en-US" sz="3200" b="1" u="sng" dirty="0" smtClean="0">
                <a:latin typeface="+mj-lt"/>
              </a:rPr>
              <a:t>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7693" y="4593020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</a:t>
            </a:r>
            <a:r>
              <a:rPr lang="en-US" sz="3200" dirty="0" smtClean="0">
                <a:latin typeface="+mj-lt"/>
              </a:rPr>
              <a:t>ID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3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Example- consider two TXNs: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564" y="5386352"/>
            <a:ext cx="63228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What goes / could go wrong here??</a:t>
            </a:r>
            <a:endParaRPr lang="en-US" sz="3200" b="1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92696" y="4399722"/>
            <a:ext cx="10419535" cy="132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325" y="26974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325" y="358535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906" y="2666677"/>
            <a:ext cx="1636987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A += 100</a:t>
            </a:r>
            <a:endParaRPr lang="en-US" sz="32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77" y="2666677"/>
            <a:ext cx="1545616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-= 100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916" y="3550699"/>
            <a:ext cx="1737976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 *= 1.06</a:t>
            </a:r>
            <a:endParaRPr lang="en-US" sz="3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3907" y="3557652"/>
            <a:ext cx="1726755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*= 1.06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5293" y="444251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latin typeface="+mj-lt"/>
              </a:rPr>
              <a:t>Time</a:t>
            </a:r>
            <a:endParaRPr lang="en-US" sz="2400" i="1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80047"/>
            <a:ext cx="673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DBMS can also </a:t>
            </a:r>
            <a:r>
              <a:rPr lang="en-US" sz="3200" b="1" dirty="0" smtClean="0">
                <a:latin typeface="+mj-lt"/>
              </a:rPr>
              <a:t>interleave</a:t>
            </a:r>
            <a:r>
              <a:rPr lang="en-US" sz="3200" dirty="0" smtClean="0">
                <a:latin typeface="+mj-lt"/>
              </a:rPr>
              <a:t> the TXNs</a:t>
            </a:r>
            <a:endParaRPr lang="en-US" sz="32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22931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Scheduling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8200" y="1983086"/>
            <a:ext cx="6410739" cy="1413919"/>
            <a:chOff x="543325" y="2666677"/>
            <a:chExt cx="10367750" cy="174540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0082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01858" y="3550698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2448" y="3554575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4448206"/>
            <a:ext cx="6410739" cy="1413919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1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2" y="3585352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079147" y="644053"/>
          <a:ext cx="1853422" cy="819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i="1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8079147" y="2651550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8061966" y="5122391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$112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836849" y="607513"/>
            <a:ext cx="116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+mj-lt"/>
              </a:rPr>
              <a:t>Starting Balance</a:t>
            </a:r>
            <a:endParaRPr lang="en-US" sz="2400" i="1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66007" y="3521701"/>
            <a:ext cx="15190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Different result than serial 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T</a:t>
            </a:r>
            <a:r>
              <a:rPr lang="en-US" sz="2400" baseline="-25000" dirty="0" smtClean="0">
                <a:latin typeface="+mj-lt"/>
                <a:sym typeface="Wingdings"/>
              </a:rPr>
              <a:t>2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922044" y="5414534"/>
            <a:ext cx="766777" cy="59770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8200" y="131665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schedule T</a:t>
            </a:r>
            <a:r>
              <a:rPr lang="en-US" sz="2400" u="sng" baseline="-25000" dirty="0" smtClean="0">
                <a:latin typeface="+mj-lt"/>
              </a:rPr>
              <a:t>1</a:t>
            </a:r>
            <a:r>
              <a:rPr lang="en-US" sz="2400" u="sng" dirty="0" smtClean="0">
                <a:latin typeface="+mj-lt"/>
                <a:sym typeface="Wingdings"/>
              </a:rPr>
              <a:t>T</a:t>
            </a:r>
            <a:r>
              <a:rPr lang="en-US" sz="2400" u="sng" baseline="-25000" dirty="0" smtClean="0">
                <a:latin typeface="+mj-lt"/>
                <a:sym typeface="Wingdings"/>
              </a:rPr>
              <a:t>2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3764487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</a:t>
            </a:r>
            <a:r>
              <a:rPr lang="en-US" sz="2400" u="sng" dirty="0" smtClean="0">
                <a:latin typeface="+mj-lt"/>
              </a:rPr>
              <a:t>schedule B: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Scheduling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10515600" cy="4800600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 schedule</a:t>
            </a:r>
            <a:r>
              <a:rPr lang="en-US" dirty="0"/>
              <a:t> </a:t>
            </a:r>
            <a:r>
              <a:rPr lang="en-US" dirty="0" smtClean="0"/>
              <a:t>is one that </a:t>
            </a:r>
            <a:r>
              <a:rPr lang="en-US" dirty="0"/>
              <a:t>does not interleave the actions of different </a:t>
            </a:r>
            <a:r>
              <a:rPr lang="en-US" dirty="0" smtClean="0"/>
              <a:t>transactions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 and B are </a:t>
            </a:r>
            <a:r>
              <a:rPr lang="en-US" b="1" u="sng" dirty="0"/>
              <a:t>e</a:t>
            </a:r>
            <a:r>
              <a:rPr lang="en-US" b="1" u="sng" dirty="0" smtClean="0"/>
              <a:t>quivalent schedules</a:t>
            </a:r>
            <a:r>
              <a:rPr lang="en-US" dirty="0" smtClean="0"/>
              <a:t> if,</a:t>
            </a:r>
            <a:r>
              <a:rPr lang="en-US" i="1" dirty="0" smtClean="0"/>
              <a:t> </a:t>
            </a:r>
            <a:r>
              <a:rPr lang="en-US" b="1" i="1" dirty="0"/>
              <a:t>f</a:t>
            </a:r>
            <a:r>
              <a:rPr lang="en-US" b="1" i="1" dirty="0" smtClean="0"/>
              <a:t>or </a:t>
            </a:r>
            <a:r>
              <a:rPr lang="en-US" b="1" i="1" dirty="0"/>
              <a:t>any database state</a:t>
            </a:r>
            <a:r>
              <a:rPr lang="en-US" dirty="0"/>
              <a:t>, the effect </a:t>
            </a:r>
            <a:r>
              <a:rPr lang="en-US" dirty="0" smtClean="0"/>
              <a:t>on DB of </a:t>
            </a:r>
            <a:r>
              <a:rPr lang="en-US" dirty="0"/>
              <a:t>executing </a:t>
            </a:r>
            <a:r>
              <a:rPr lang="en-US" dirty="0" smtClean="0"/>
              <a:t>A </a:t>
            </a:r>
            <a:r>
              <a:rPr lang="en-US" b="1" dirty="0"/>
              <a:t>is identical to </a:t>
            </a:r>
            <a:r>
              <a:rPr lang="en-US" dirty="0"/>
              <a:t>the effect of executing </a:t>
            </a:r>
            <a:r>
              <a:rPr lang="en-US" dirty="0" smtClean="0"/>
              <a:t>B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i="1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erializable schedule</a:t>
            </a:r>
            <a:r>
              <a:rPr lang="en-US" dirty="0" smtClean="0"/>
              <a:t>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schedule that is equivalent to </a:t>
            </a:r>
            <a:r>
              <a:rPr lang="en-US" b="1" i="1" dirty="0"/>
              <a:t>some</a:t>
            </a:r>
            <a:r>
              <a:rPr lang="en-US" dirty="0"/>
              <a:t> serial execution of the transactions.</a:t>
            </a:r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3349" y="5204479"/>
            <a:ext cx="428045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word “</a:t>
            </a:r>
            <a:r>
              <a:rPr lang="en-US" sz="2800" b="1" dirty="0">
                <a:latin typeface="+mj-lt"/>
              </a:rPr>
              <a:t>some” </a:t>
            </a:r>
            <a:r>
              <a:rPr lang="en-US" sz="2800" dirty="0">
                <a:latin typeface="+mj-lt"/>
              </a:rPr>
              <a:t>makes this </a:t>
            </a:r>
            <a:r>
              <a:rPr lang="en-US" sz="2800" dirty="0" err="1">
                <a:latin typeface="+mj-lt"/>
              </a:rPr>
              <a:t>def</a:t>
            </a:r>
            <a:r>
              <a:rPr lang="en-US" sz="2800" dirty="0">
                <a:latin typeface="+mj-lt"/>
              </a:rPr>
              <a:t> powerful and tricky!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884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Serializable?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131" y="2988132"/>
            <a:ext cx="7159843" cy="1707737"/>
            <a:chOff x="543325" y="2639978"/>
            <a:chExt cx="10367750" cy="1772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39978"/>
              <a:ext cx="2110448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A += 100</a:t>
              </a:r>
              <a:endParaRPr lang="en-US" sz="28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442" y="2650774"/>
              <a:ext cx="1996710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-= 100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01974" y="3550697"/>
              <a:ext cx="2238116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 *= 1.06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81159" y="3557633"/>
              <a:ext cx="2224189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*= 1.06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04227" y="4906677"/>
            <a:ext cx="336867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Same as a serial schedule </a:t>
            </a:r>
            <a:r>
              <a:rPr lang="en-US" sz="2400" b="1" i="1" dirty="0" smtClean="0">
                <a:latin typeface="+mj-lt"/>
              </a:rPr>
              <a:t>for all possible values of A, B = </a:t>
            </a:r>
            <a:r>
              <a:rPr lang="en-US" sz="2400" b="1" u="sng" dirty="0" smtClean="0">
                <a:latin typeface="+mj-lt"/>
              </a:rPr>
              <a:t>serializable</a:t>
            </a:r>
            <a:endParaRPr lang="en-US" sz="2400" u="sng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9586" y="119650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</a:t>
            </a:r>
            <a:r>
              <a:rPr lang="en-US" sz="2400" u="sng" smtClean="0">
                <a:latin typeface="+mj-lt"/>
              </a:rPr>
              <a:t>schedules:</a:t>
            </a:r>
            <a:endParaRPr lang="en-US" sz="2400" u="sng" dirty="0" smtClean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09586" y="1764477"/>
          <a:ext cx="3963314" cy="1112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581"/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2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1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1.06*A + 100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1.06*B - 100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82167" y="3566742"/>
          <a:ext cx="3090733" cy="73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7699513" y="2093843"/>
            <a:ext cx="4174435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584096" y="3899168"/>
            <a:ext cx="3267860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9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The DBMS’s view of the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529121"/>
            <a:ext cx="4727713" cy="1379065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197792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j-lt"/>
                </a:rPr>
                <a:t>A += 100</a:t>
              </a:r>
              <a:endParaRPr lang="en-US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2" y="2666677"/>
              <a:ext cx="2085301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-= 100</a:t>
              </a:r>
              <a:endParaRPr lang="en-US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3" y="3585352"/>
              <a:ext cx="2320831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 *= 1.06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306769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*= 1.06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1467074" y="5793391"/>
            <a:ext cx="8133396" cy="146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4643" y="4202857"/>
            <a:ext cx="402739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4643" y="5016222"/>
            <a:ext cx="401397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7074" y="4251972"/>
            <a:ext cx="792205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6210" y="5020827"/>
            <a:ext cx="792205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48971" y="4253623"/>
            <a:ext cx="917239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W(A)</a:t>
            </a:r>
            <a:endParaRPr lang="en-US" sz="28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70" y="5020827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</a:t>
            </a:r>
            <a:r>
              <a:rPr lang="en-US" sz="2800" dirty="0" smtClean="0">
                <a:latin typeface="+mj-lt"/>
              </a:rPr>
              <a:t>(A)</a:t>
            </a:r>
            <a:endParaRPr lang="en-US" sz="2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964" y="5016222"/>
            <a:ext cx="782587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5324" y="5016222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85382" y="4250321"/>
            <a:ext cx="782587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7279" y="4251972"/>
            <a:ext cx="907621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231" y="956642"/>
            <a:ext cx="5916094" cy="22263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43498" y="1432072"/>
            <a:ext cx="341906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Each action in the TXNs </a:t>
            </a:r>
            <a:r>
              <a:rPr lang="en-US" sz="2400" i="1" dirty="0" smtClean="0">
                <a:latin typeface="+mj-lt"/>
              </a:rPr>
              <a:t>reads a value from global memory</a:t>
            </a:r>
            <a:r>
              <a:rPr lang="en-US" sz="2400" dirty="0" smtClean="0">
                <a:latin typeface="+mj-lt"/>
              </a:rPr>
              <a:t> and then </a:t>
            </a:r>
            <a:r>
              <a:rPr lang="en-US" sz="2400" i="1" dirty="0" smtClean="0">
                <a:latin typeface="+mj-lt"/>
              </a:rPr>
              <a:t>writes one back to it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Scheduling order matters!</a:t>
            </a:r>
            <a:endParaRPr lang="en-US" sz="24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199"/>
            <a:ext cx="7105183" cy="2464265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Thus, there are three types of conflicts:</a:t>
            </a:r>
          </a:p>
          <a:p>
            <a:pPr lvl="1"/>
            <a:r>
              <a:rPr lang="en-US" dirty="0" smtClean="0"/>
              <a:t>Read-Write </a:t>
            </a:r>
            <a:r>
              <a:rPr lang="en-US" dirty="0"/>
              <a:t>conflicts (RW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Write-Read conflicts (WR) </a:t>
            </a:r>
            <a:endParaRPr lang="en-US" dirty="0" smtClean="0"/>
          </a:p>
          <a:p>
            <a:pPr lvl="1"/>
            <a:r>
              <a:rPr lang="en-US" dirty="0"/>
              <a:t>Write-Write conflicts (WW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4668" y="3834421"/>
            <a:ext cx="2919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</a:rPr>
              <a:t>Why no “RR Conflict”?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083" y="5493183"/>
            <a:ext cx="103917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Interleaving anomalies occur with / because of these conflicts between TXNs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i="1" dirty="0" smtClean="0">
                <a:latin typeface="+mj-lt"/>
              </a:rPr>
              <a:t>(but these conflicts can occur without causing anomalies!)</a:t>
            </a:r>
            <a:endParaRPr lang="en-US" sz="28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1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Classic Anomalies with Interleaved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85738"/>
            <a:ext cx="3269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“Unrepeatable read”:</a:t>
            </a:r>
            <a:endParaRPr lang="en-US" sz="28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8710" y="1717853"/>
            <a:ext cx="3440217" cy="839324"/>
            <a:chOff x="838200" y="3582236"/>
            <a:chExt cx="5652352" cy="164531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286648" y="5222672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8200" y="3582236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437880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8787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73390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92474" y="4437882"/>
              <a:ext cx="2702321" cy="789668"/>
              <a:chOff x="2692474" y="4437882"/>
              <a:chExt cx="2702321" cy="78966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92474" y="4443220"/>
                <a:ext cx="1017162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16162" y="4442140"/>
                <a:ext cx="1164653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64881" y="4437882"/>
                <a:ext cx="529914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819773" y="2906179"/>
            <a:ext cx="4467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“Dirty read” / Reading uncommitted data:</a:t>
            </a:r>
            <a:endParaRPr lang="en-US" sz="2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0283" y="3028011"/>
            <a:ext cx="3457150" cy="923182"/>
            <a:chOff x="838200" y="4978368"/>
            <a:chExt cx="5649897" cy="164043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86648" y="6618804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38200" y="4978368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" y="5834015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0812" y="4978368"/>
              <a:ext cx="1158445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r>
                <a:rPr lang="en-US" sz="2000" dirty="0" smtClean="0">
                  <a:latin typeface="+mj-lt"/>
                </a:rPr>
                <a:t>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646" y="4984227"/>
              <a:ext cx="537568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63331" y="5834014"/>
              <a:ext cx="2647094" cy="710971"/>
              <a:chOff x="2763331" y="4437882"/>
              <a:chExt cx="2647094" cy="71097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63331" y="4437882"/>
                <a:ext cx="1011740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60817" y="4437882"/>
                <a:ext cx="1158445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83336" y="4437882"/>
                <a:ext cx="527089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838200" y="4328205"/>
            <a:ext cx="4371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“Inconsistent read” / Reading partial commits:</a:t>
            </a:r>
            <a:endParaRPr lang="en-US" sz="2800" b="1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29953" y="5303655"/>
            <a:ext cx="4523847" cy="24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8710" y="4458251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38710" y="4903545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74451" y="4429425"/>
            <a:ext cx="708848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9273" y="4428619"/>
            <a:ext cx="702436" cy="40011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17863" y="4428619"/>
            <a:ext cx="32252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8263" y="4882202"/>
            <a:ext cx="619080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85628" y="4882202"/>
            <a:ext cx="32252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6711" y="4882202"/>
            <a:ext cx="612668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17469" y="4875220"/>
            <a:ext cx="720069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W(D)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38200" y="5789356"/>
            <a:ext cx="314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Partially-lost update:</a:t>
            </a:r>
            <a:endParaRPr lang="en-US" sz="2800" b="1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99461" y="6644172"/>
            <a:ext cx="35991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38710" y="5675440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8710" y="6180727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5770" y="5675440"/>
            <a:ext cx="628886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00752" y="5675439"/>
            <a:ext cx="623198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946890" y="5675438"/>
            <a:ext cx="286142" cy="3605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9286" y="6180727"/>
            <a:ext cx="628887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0951" y="6180727"/>
            <a:ext cx="286142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86365" y="6182965"/>
            <a:ext cx="623198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(B)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5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 &amp; etc. (all content in lecture 9 after activity 9-1) will </a:t>
            </a:r>
            <a:r>
              <a:rPr lang="en-US" b="1" u="sng" dirty="0" smtClean="0"/>
              <a:t>not</a:t>
            </a:r>
            <a:r>
              <a:rPr lang="en-US" dirty="0" smtClean="0"/>
              <a:t> be covered</a:t>
            </a:r>
          </a:p>
          <a:p>
            <a:endParaRPr lang="en-US" dirty="0"/>
          </a:p>
          <a:p>
            <a:r>
              <a:rPr lang="en-US" dirty="0" smtClean="0"/>
              <a:t>PS1 review slides included as appendix (after this…)</a:t>
            </a:r>
          </a:p>
          <a:p>
            <a:endParaRPr lang="en-US" dirty="0"/>
          </a:p>
          <a:p>
            <a:r>
              <a:rPr lang="en-US" dirty="0" smtClean="0"/>
              <a:t>PS2 &amp; additional content covered in extra review session on </a:t>
            </a:r>
            <a:r>
              <a:rPr lang="en-US" b="1" u="sng" dirty="0" smtClean="0"/>
              <a:t>Sunday, in Gates 104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72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8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6951</Words>
  <Application>Microsoft Macintosh PowerPoint</Application>
  <PresentationFormat>Widescreen</PresentationFormat>
  <Paragraphs>2124</Paragraphs>
  <Slides>105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Book Antiqua</vt:lpstr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Arial</vt:lpstr>
      <vt:lpstr>Office Theme</vt:lpstr>
      <vt:lpstr>CS 145 Midterm Review</vt:lpstr>
      <vt:lpstr>Announcements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High-Level: Lecture 8</vt:lpstr>
      <vt:lpstr>High-level: Disk vs. Main Memory</vt:lpstr>
      <vt:lpstr>Our model: Three Types of Regions of Memory</vt:lpstr>
      <vt:lpstr>Transactions: Basic Definition</vt:lpstr>
      <vt:lpstr>Transaction Properties: ACID</vt:lpstr>
      <vt:lpstr>Goal of LOGGING: Ensuring Atomicity &amp; Durability</vt:lpstr>
      <vt:lpstr>Basic Idea: (Physical) Logging</vt:lpstr>
      <vt:lpstr>Write-ahead Logging (WAL) Commit Protocol</vt:lpstr>
      <vt:lpstr>Write-ahead Logging (WAL) Commit Protocol</vt:lpstr>
      <vt:lpstr>Write-Ahead Logging (WAL)</vt:lpstr>
      <vt:lpstr>High-Level: Lecture 9</vt:lpstr>
      <vt:lpstr>Concurrency: Isolation &amp; Consistency</vt:lpstr>
      <vt:lpstr>Example- consider two TXNs:</vt:lpstr>
      <vt:lpstr>Scheduling examples</vt:lpstr>
      <vt:lpstr>Scheduling Definitions</vt:lpstr>
      <vt:lpstr>Serializable?</vt:lpstr>
      <vt:lpstr>The DBMS’s view of the schedule</vt:lpstr>
      <vt:lpstr>Conflict Types</vt:lpstr>
      <vt:lpstr>PowerPoint Presentation</vt:lpstr>
      <vt:lpstr>Notes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Alex Ratner</cp:lastModifiedBy>
  <cp:revision>44</cp:revision>
  <dcterms:created xsi:type="dcterms:W3CDTF">2015-10-21T20:45:14Z</dcterms:created>
  <dcterms:modified xsi:type="dcterms:W3CDTF">2015-10-22T21:45:18Z</dcterms:modified>
</cp:coreProperties>
</file>